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B95E-FB97-47EF-AC2A-2FED3B7577DE}" type="datetimeFigureOut">
              <a:rPr lang="sr-Latn-CS" smtClean="0"/>
              <a:pPr/>
              <a:t>25.10.2016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3F03A2-AF4C-427B-80FA-2F1968E08225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B95E-FB97-47EF-AC2A-2FED3B7577DE}" type="datetimeFigureOut">
              <a:rPr lang="sr-Latn-CS" smtClean="0"/>
              <a:pPr/>
              <a:t>25.10.2016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03A2-AF4C-427B-80FA-2F1968E0822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B95E-FB97-47EF-AC2A-2FED3B7577DE}" type="datetimeFigureOut">
              <a:rPr lang="sr-Latn-CS" smtClean="0"/>
              <a:pPr/>
              <a:t>25.10.2016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03A2-AF4C-427B-80FA-2F1968E0822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B95E-FB97-47EF-AC2A-2FED3B7577DE}" type="datetimeFigureOut">
              <a:rPr lang="sr-Latn-CS" smtClean="0"/>
              <a:pPr/>
              <a:t>25.10.2016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03A2-AF4C-427B-80FA-2F1968E08225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B95E-FB97-47EF-AC2A-2FED3B7577DE}" type="datetimeFigureOut">
              <a:rPr lang="sr-Latn-CS" smtClean="0"/>
              <a:pPr/>
              <a:t>25.10.2016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3F03A2-AF4C-427B-80FA-2F1968E0822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B95E-FB97-47EF-AC2A-2FED3B7577DE}" type="datetimeFigureOut">
              <a:rPr lang="sr-Latn-CS" smtClean="0"/>
              <a:pPr/>
              <a:t>25.10.2016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03A2-AF4C-427B-80FA-2F1968E08225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B95E-FB97-47EF-AC2A-2FED3B7577DE}" type="datetimeFigureOut">
              <a:rPr lang="sr-Latn-CS" smtClean="0"/>
              <a:pPr/>
              <a:t>25.10.2016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03A2-AF4C-427B-80FA-2F1968E08225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B95E-FB97-47EF-AC2A-2FED3B7577DE}" type="datetimeFigureOut">
              <a:rPr lang="sr-Latn-CS" smtClean="0"/>
              <a:pPr/>
              <a:t>25.10.2016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03A2-AF4C-427B-80FA-2F1968E0822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B95E-FB97-47EF-AC2A-2FED3B7577DE}" type="datetimeFigureOut">
              <a:rPr lang="sr-Latn-CS" smtClean="0"/>
              <a:pPr/>
              <a:t>25.10.2016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03A2-AF4C-427B-80FA-2F1968E0822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B95E-FB97-47EF-AC2A-2FED3B7577DE}" type="datetimeFigureOut">
              <a:rPr lang="sr-Latn-CS" smtClean="0"/>
              <a:pPr/>
              <a:t>25.10.2016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03A2-AF4C-427B-80FA-2F1968E08225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B95E-FB97-47EF-AC2A-2FED3B7577DE}" type="datetimeFigureOut">
              <a:rPr lang="sr-Latn-CS" smtClean="0"/>
              <a:pPr/>
              <a:t>25.10.2016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3F03A2-AF4C-427B-80FA-2F1968E08225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13B95E-FB97-47EF-AC2A-2FED3B7577DE}" type="datetimeFigureOut">
              <a:rPr lang="sr-Latn-CS" smtClean="0"/>
              <a:pPr/>
              <a:t>25.10.2016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33F03A2-AF4C-427B-80FA-2F1968E0822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Matthias Fallenstein (1996): </a:t>
            </a:r>
            <a:r>
              <a:rPr lang="sr-Latn-CS" i="1" dirty="0" smtClean="0"/>
              <a:t>Razdraženo dijete</a:t>
            </a:r>
            <a:r>
              <a:rPr lang="sr-Latn-CS" dirty="0" smtClean="0"/>
              <a:t>, u: Winkel, R. (ur.): </a:t>
            </a:r>
            <a:r>
              <a:rPr lang="sr-Latn-CS" i="1" dirty="0" smtClean="0"/>
              <a:t>Djeca koju je teško odgajati</a:t>
            </a:r>
            <a:r>
              <a:rPr lang="sr-Latn-CS" dirty="0" smtClean="0"/>
              <a:t>. Zagreb: Educa. </a:t>
            </a:r>
          </a:p>
          <a:p>
            <a:r>
              <a:rPr lang="sr-Latn-CS" dirty="0" smtClean="0"/>
              <a:t>Cowley, S. (2006): </a:t>
            </a:r>
            <a:r>
              <a:rPr lang="sr-Latn-CS" i="1" dirty="0" smtClean="0"/>
              <a:t>Tajne uspješnog rada u razredu</a:t>
            </a:r>
            <a:r>
              <a:rPr lang="sr-Latn-CS" dirty="0" smtClean="0"/>
              <a:t>. Zagreb: Školska knjiga.</a:t>
            </a:r>
          </a:p>
          <a:p>
            <a:endParaRPr lang="sr-Latn-C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</a:t>
            </a:r>
            <a:r>
              <a:rPr lang="sr-Latn-CS" dirty="0" smtClean="0"/>
              <a:t>čija razdražljivost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Kako prepoznajemo razdražljivo dete?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CS" dirty="0" smtClean="0"/>
              <a:t>Kada primetimo nervozu kod deteta;</a:t>
            </a:r>
          </a:p>
          <a:p>
            <a:r>
              <a:rPr lang="sr-Latn-CS" dirty="0" smtClean="0"/>
              <a:t>Dete sa slabom koncentracijom;</a:t>
            </a:r>
          </a:p>
          <a:p>
            <a:r>
              <a:rPr lang="sr-Latn-CS" dirty="0" smtClean="0"/>
              <a:t>Često je povučeno i izolovano;</a:t>
            </a:r>
          </a:p>
          <a:p>
            <a:r>
              <a:rPr lang="sr-Latn-CS" dirty="0" smtClean="0"/>
              <a:t>Unutrašnji nemir i nesigurnost deteta;</a:t>
            </a:r>
          </a:p>
          <a:p>
            <a:r>
              <a:rPr lang="sr-Latn-CS" dirty="0" smtClean="0"/>
              <a:t> Strah od nepoznatog i barijere;</a:t>
            </a:r>
          </a:p>
          <a:p>
            <a:r>
              <a:rPr lang="sr-Latn-CS" dirty="0" smtClean="0"/>
              <a:t> Ne može da kultiviše (kontroliše) svoje emocije;</a:t>
            </a:r>
          </a:p>
          <a:p>
            <a:r>
              <a:rPr lang="sr-Latn-CS" dirty="0" smtClean="0"/>
              <a:t> Dete koje uglavnom ne prihvata nepoznate osobe i distancira se;</a:t>
            </a:r>
          </a:p>
          <a:p>
            <a:r>
              <a:rPr lang="sr-Latn-CS" dirty="0" smtClean="0"/>
              <a:t> Stalna potreba za podrškom, podstrekom, pohvalom, priznanjem;</a:t>
            </a:r>
          </a:p>
          <a:p>
            <a:r>
              <a:rPr lang="sr-Latn-CS" dirty="0" smtClean="0"/>
              <a:t> Dete koje ima nestabilnu sliku o sebi i svojim mogućnostima;</a:t>
            </a:r>
          </a:p>
          <a:p>
            <a:r>
              <a:rPr lang="sr-Latn-CS" dirty="0" smtClean="0"/>
              <a:t>Kada je dete agresivno, ali u nameri da sklopi kontakt sa drugim osobama, jer drugačije ne ume da stupi u komunikaciju;</a:t>
            </a:r>
          </a:p>
          <a:p>
            <a:r>
              <a:rPr lang="sr-Latn-CS" dirty="0" smtClean="0"/>
              <a:t> Dete koje je nezainteresovano za zajedničke aktivnosti u grupi;</a:t>
            </a:r>
          </a:p>
          <a:p>
            <a:r>
              <a:rPr lang="sr-Latn-CS" dirty="0" smtClean="0"/>
              <a:t>Dete koje sisa prst;</a:t>
            </a:r>
          </a:p>
          <a:p>
            <a:r>
              <a:rPr lang="sr-Latn-CS" dirty="0" smtClean="0"/>
              <a:t>Primer deteta koje sedi u uglu sobe i neprestano gladi kućnog ljubimca (od “mučenja” do brige i odgovornosti );</a:t>
            </a: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Kada je dete razdražljivo?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Kada je svesno je da nesto ne moze da uradi, da ispuni očekivanja odraslih;</a:t>
            </a:r>
          </a:p>
          <a:p>
            <a:r>
              <a:rPr lang="sr-Latn-CS" dirty="0" smtClean="0"/>
              <a:t>Kad želi da privuče pažnju vršnjaka u grupi u kojoj nije najbolje prihvaćeno;</a:t>
            </a:r>
          </a:p>
          <a:p>
            <a:r>
              <a:rPr lang="sr-Latn-CS" dirty="0" smtClean="0"/>
              <a:t>Kada je uplašeno;</a:t>
            </a:r>
          </a:p>
          <a:p>
            <a:r>
              <a:rPr lang="sr-Latn-CS" dirty="0" smtClean="0"/>
              <a:t>Razmaženo dete;</a:t>
            </a:r>
          </a:p>
          <a:p>
            <a:r>
              <a:rPr lang="sr-Latn-CS" dirty="0" smtClean="0"/>
              <a:t>Psihofiziološki poremećaji;</a:t>
            </a:r>
          </a:p>
          <a:p>
            <a:r>
              <a:rPr lang="sr-Latn-CS" dirty="0" smtClean="0"/>
              <a:t>Kada su ambicije roditelja veće od mogućnosti dece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Uzroci pojave razdražljivosti kod dece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Problemi psihofiziološke prirode (endokrini sistem, depresivni sindrom, fobije, anksioznost, enureza,...;</a:t>
            </a:r>
          </a:p>
          <a:p>
            <a:r>
              <a:rPr lang="sr-Latn-CS" dirty="0" smtClean="0"/>
              <a:t>Problemi u porodici (odnosi i ophođenje među članovima porodice, gubitak jednog od roditelja ili bliskog člana porodice,...);</a:t>
            </a:r>
          </a:p>
          <a:p>
            <a:r>
              <a:rPr lang="sr-Latn-CS" dirty="0" smtClean="0"/>
              <a:t>Adaptivni problemi (hospitalizacija, polazak u dečji vrtić ili školu, prelazak iz mlađih u starije rezrede OŠ, promena škole i mesta stanovanja;</a:t>
            </a:r>
          </a:p>
          <a:p>
            <a:r>
              <a:rPr lang="sr-Latn-CS" dirty="0" smtClean="0"/>
              <a:t> Strah izazvan spoljnim činiocima,...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Šta činiti da pomognemo razdražljivom detetu?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CS" dirty="0" smtClean="0"/>
              <a:t>Dijagnostifikovanje problema u ponašanju (razvoju);</a:t>
            </a:r>
          </a:p>
          <a:p>
            <a:r>
              <a:rPr lang="sr-Latn-CS" dirty="0" smtClean="0"/>
              <a:t>Percipiranje posebnosti svakog deteta;</a:t>
            </a:r>
          </a:p>
          <a:p>
            <a:r>
              <a:rPr lang="sr-Latn-CS" dirty="0" smtClean="0"/>
              <a:t>Podsticanje deteta na aktivnosti;</a:t>
            </a:r>
          </a:p>
          <a:p>
            <a:r>
              <a:rPr lang="sr-Latn-CS" dirty="0" smtClean="0"/>
              <a:t>Crtež kao indikator dečijeg razvoja;</a:t>
            </a:r>
          </a:p>
          <a:p>
            <a:r>
              <a:rPr lang="sr-Latn-CS" dirty="0" smtClean="0"/>
              <a:t>Psihijatrijska terapijska pomoć (...,terapija jahanjem,...);</a:t>
            </a:r>
          </a:p>
          <a:p>
            <a:r>
              <a:rPr lang="sr-Latn-CS" dirty="0" smtClean="0"/>
              <a:t>Pedagoško lečenje;</a:t>
            </a:r>
          </a:p>
          <a:p>
            <a:pPr algn="ctr">
              <a:buNone/>
            </a:pPr>
            <a:r>
              <a:rPr lang="sr-Latn-CS" dirty="0" smtClean="0"/>
              <a:t>    </a:t>
            </a:r>
            <a:r>
              <a:rPr lang="sr-Latn-CS" u="sng" dirty="0" smtClean="0"/>
              <a:t>Terapijska pomoć i pedagoško lečenje se moraju nadopunjavati, ali se ne smeju mešati.</a:t>
            </a:r>
          </a:p>
          <a:p>
            <a:pPr algn="ctr">
              <a:buNone/>
            </a:pPr>
            <a:endParaRPr lang="sr-Latn-CS" u="sng" dirty="0" smtClean="0"/>
          </a:p>
          <a:p>
            <a:r>
              <a:rPr lang="sr-Latn-CS" dirty="0" smtClean="0"/>
              <a:t>Diferencijacija i individualizacija u obrazovnim aktivnostima (prema IOP-u);</a:t>
            </a:r>
          </a:p>
          <a:p>
            <a:r>
              <a:rPr lang="sr-Latn-CS" dirty="0" smtClean="0"/>
              <a:t>Aktivnosti u funkciji integracije;</a:t>
            </a:r>
          </a:p>
          <a:p>
            <a:r>
              <a:rPr lang="sr-Latn-CS" dirty="0" smtClean="0"/>
              <a:t> Mogućnost učenja na sebi svojstven način, prema sopstvenim mogućnostima i iskustvima;</a:t>
            </a:r>
          </a:p>
          <a:p>
            <a:r>
              <a:rPr lang="sr-Latn-CS" dirty="0" smtClean="0"/>
              <a:t>Čvrsta i sigurna kontrola ponašanja;</a:t>
            </a:r>
          </a:p>
          <a:p>
            <a:r>
              <a:rPr lang="sr-Latn-CS" dirty="0" smtClean="0"/>
              <a:t>Pohvala i nagrada za uspeh;</a:t>
            </a:r>
          </a:p>
          <a:p>
            <a:r>
              <a:rPr lang="sr-Latn-CS" dirty="0" smtClean="0"/>
              <a:t>Edukacija ostale dece u grupi, s ciljem prihvatanja  i razumevanja različitosti (razdraženog deteta);</a:t>
            </a:r>
          </a:p>
          <a:p>
            <a:r>
              <a:rPr lang="sr-Latn-CS" dirty="0" smtClean="0"/>
              <a:t> Edukacija vaspitača i ostalih saradnika u ustanovi.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Odnos vaspitača (roditelja, ostalih stručnih lica) prema razdraženom detetu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Detetu se obraćati blagim tonom;</a:t>
            </a:r>
          </a:p>
          <a:p>
            <a:r>
              <a:rPr lang="sr-Latn-CS" dirty="0" smtClean="0"/>
              <a:t> U odnosu prema detetu se rukovoditi nepopustljivom ljubaznošću;</a:t>
            </a:r>
          </a:p>
          <a:p>
            <a:r>
              <a:rPr lang="sr-Latn-CS" dirty="0" smtClean="0"/>
              <a:t>Primena neverbalnih znakova komunikacije;</a:t>
            </a:r>
          </a:p>
          <a:p>
            <a:r>
              <a:rPr lang="sr-Latn-CS" dirty="0" smtClean="0"/>
              <a:t>Ponavljanje u funkciji aktivnog slušanja;</a:t>
            </a:r>
          </a:p>
          <a:p>
            <a:r>
              <a:rPr lang="sr-Latn-CS" dirty="0" smtClean="0"/>
              <a:t>Biti fleksibilan u postavljanju ciljeva svog delovanja i aktivnosti deteta;</a:t>
            </a:r>
          </a:p>
          <a:p>
            <a:r>
              <a:rPr lang="sr-Latn-CS" dirty="0" smtClean="0"/>
              <a:t> Ponuditi detetu pravo izbora;</a:t>
            </a:r>
          </a:p>
          <a:p>
            <a:r>
              <a:rPr lang="sr-Latn-CS" dirty="0" smtClean="0"/>
              <a:t>Postaviti granice ponašanja deteta;</a:t>
            </a:r>
          </a:p>
          <a:p>
            <a:r>
              <a:rPr lang="sr-Latn-CS" dirty="0" smtClean="0"/>
              <a:t> Blagovremeno reagovanje,...</a:t>
            </a:r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246</TotalTime>
  <Words>505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Dečija razdražljivost</vt:lpstr>
      <vt:lpstr>Kako prepoznajemo razdražljivo dete?</vt:lpstr>
      <vt:lpstr>Kada je dete razdražljivo?</vt:lpstr>
      <vt:lpstr>Uzroci pojave razdražljivosti kod dece</vt:lpstr>
      <vt:lpstr>Šta činiti da pomognemo razdražljivom detetu?</vt:lpstr>
      <vt:lpstr>Odnos vaspitača (roditelja, ostalih stručnih lica) prema razdraženom detetu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Emina Kopas</dc:creator>
  <cp:lastModifiedBy>Emina</cp:lastModifiedBy>
  <cp:revision>31</cp:revision>
  <dcterms:created xsi:type="dcterms:W3CDTF">2010-11-13T22:47:36Z</dcterms:created>
  <dcterms:modified xsi:type="dcterms:W3CDTF">2016-10-24T23:22:41Z</dcterms:modified>
</cp:coreProperties>
</file>